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58" r:id="rId2"/>
    <p:sldId id="256" r:id="rId3"/>
    <p:sldId id="257" r:id="rId4"/>
    <p:sldId id="307" r:id="rId5"/>
    <p:sldId id="26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57" r:id="rId34"/>
    <p:sldId id="356" r:id="rId35"/>
    <p:sldId id="335" r:id="rId36"/>
    <p:sldId id="336" r:id="rId37"/>
    <p:sldId id="337" r:id="rId38"/>
    <p:sldId id="338" r:id="rId39"/>
    <p:sldId id="339" r:id="rId40"/>
    <p:sldId id="340" r:id="rId41"/>
    <p:sldId id="341" r:id="rId42"/>
    <p:sldId id="342" r:id="rId43"/>
    <p:sldId id="343" r:id="rId44"/>
    <p:sldId id="344" r:id="rId45"/>
    <p:sldId id="345" r:id="rId46"/>
    <p:sldId id="346" r:id="rId47"/>
    <p:sldId id="347" r:id="rId48"/>
    <p:sldId id="348" r:id="rId49"/>
    <p:sldId id="349" r:id="rId50"/>
    <p:sldId id="350" r:id="rId51"/>
    <p:sldId id="351" r:id="rId52"/>
    <p:sldId id="352" r:id="rId5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98" autoAdjust="0"/>
    <p:restoredTop sz="94660"/>
  </p:normalViewPr>
  <p:slideViewPr>
    <p:cSldViewPr>
      <p:cViewPr>
        <p:scale>
          <a:sx n="100" d="100"/>
          <a:sy n="100" d="100"/>
        </p:scale>
        <p:origin x="-6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F3E90D-E4BD-43DA-BA2B-B0A6E706DE59}" type="datetime1">
              <a:rPr lang="en-US"/>
              <a:pPr/>
              <a:t>5/6/2011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421D2E-300C-4866-B794-82D53BEE55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F34DD7-A5AC-4A52-9F08-6C931B5F77AC}" type="datetime1">
              <a:rPr lang="en-US"/>
              <a:pPr/>
              <a:t>5/6/2011</a:t>
            </a:fld>
            <a:endParaRPr lang="en-US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FD9021-71DA-4319-98A5-094B6C915A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3F34DD7-A5AC-4A52-9F08-6C931B5F77AC}" type="datetime1">
              <a:rPr lang="en-US" smtClean="0"/>
              <a:pPr/>
              <a:t>5/6/2011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9021-71DA-4319-98A5-094B6C915A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8CEB27-3EBF-4A13-AB16-6A49D44AEF65}" type="datetime1">
              <a:rPr lang="en-US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E6A29-8DE7-4423-B583-3E27DFC7E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42F07-F3AE-4B29-9FE2-30ADBA214685}" type="datetime1">
              <a:rPr lang="en-US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1BF26-DCB3-4186-BCB0-DFDF553212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4BE22-AC00-49E1-9393-74BB0641AD04}" type="datetime1">
              <a:rPr lang="en-US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4AAD4-7F6B-4FB9-AE8E-B6FC58CD0F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9B9E9-3EF3-4A25-A1FF-92C8A3B69B72}" type="datetime1">
              <a:rPr lang="en-US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9B9AA-4409-4A23-A46F-BFDAB12896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DFCDEA-0B41-4A44-8A71-9F140662322E}" type="datetime1">
              <a:rPr lang="en-US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F1C83-3290-4429-AB54-62B1565D4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1112E0-2C3D-44D3-8927-C04FAFEF90F7}" type="datetime1">
              <a:rPr lang="en-US"/>
              <a:pPr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9E49C-EDDD-4E50-8A99-8901733CB4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DB9CC7-AB9F-4661-B0D1-8D483B8018C6}" type="datetime1">
              <a:rPr lang="en-US"/>
              <a:pPr/>
              <a:t>5/6/2011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70715-561E-445D-B97A-5C959D25A4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526E7-DB40-48DE-A51A-68654D887C31}" type="datetime1">
              <a:rPr lang="en-US"/>
              <a:pPr/>
              <a:t>5/6/2011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C0BC3-59DC-4AE5-A407-7C5555A96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097A20-055E-4BEB-9B7B-8344865D6248}" type="datetime1">
              <a:rPr lang="en-US"/>
              <a:pPr/>
              <a:t>5/6/2011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E032B-9EE6-4F5B-BD86-C79475DD00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E918A7-688B-4FF8-B504-F95495B45E3A}" type="datetime1">
              <a:rPr lang="en-US"/>
              <a:pPr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C9897-755F-4273-91BD-F6DEA4A49D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AA2D60-7BB4-4C21-AD5C-E9710A20B2B7}" type="datetime1">
              <a:rPr lang="en-US"/>
              <a:pPr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E9D65-2297-4AF9-8E2F-8B77F957CD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77961795-1CA7-4F0C-900E-DB5E41385173}" type="datetime1">
              <a:rPr lang="en-US"/>
              <a:pPr/>
              <a:t>5/6/2011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2D69BE-A19B-4BAE-9367-3A0C177529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7.xml"/><Relationship Id="rId26" Type="http://schemas.openxmlformats.org/officeDocument/2006/relationships/slide" Target="slide52.xml"/><Relationship Id="rId3" Type="http://schemas.openxmlformats.org/officeDocument/2006/relationships/slide" Target="slide5.xml"/><Relationship Id="rId21" Type="http://schemas.openxmlformats.org/officeDocument/2006/relationships/slide" Target="slide43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5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9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9.xml"/><Relationship Id="rId19" Type="http://schemas.openxmlformats.org/officeDocument/2006/relationships/slide" Target="slide39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5.xml"/><Relationship Id="rId27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Module 5, Unit A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Vocabulary Review Game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939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</a:t>
            </a:r>
            <a:r>
              <a:rPr lang="en-US" sz="4400" dirty="0" smtClean="0">
                <a:solidFill>
                  <a:schemeClr val="bg1"/>
                </a:solidFill>
              </a:rPr>
              <a:t>voltage?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678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Degree to which an electrical component resists the flow of current.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144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</a:t>
            </a:r>
            <a:r>
              <a:rPr lang="en-US" sz="4400" dirty="0" smtClean="0">
                <a:solidFill>
                  <a:schemeClr val="bg1"/>
                </a:solidFill>
              </a:rPr>
              <a:t>resistance?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246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1219200"/>
            <a:ext cx="678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Land set aside for distribution towers, poles, lines and other facilities.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49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</a:t>
            </a:r>
            <a:r>
              <a:rPr lang="en-US" sz="4400" dirty="0" smtClean="0">
                <a:solidFill>
                  <a:schemeClr val="bg1"/>
                </a:solidFill>
              </a:rPr>
              <a:t>right of way?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678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Provides a path for unintended power to travel down a pole and into the earth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553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</a:t>
            </a:r>
            <a:r>
              <a:rPr lang="en-US" sz="4400" dirty="0" smtClean="0">
                <a:solidFill>
                  <a:schemeClr val="bg1"/>
                </a:solidFill>
              </a:rPr>
              <a:t>a ground wire?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656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1219200"/>
            <a:ext cx="678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Nonconductive m</a:t>
            </a:r>
            <a:r>
              <a:rPr lang="en-US" sz="4400" dirty="0" smtClean="0">
                <a:solidFill>
                  <a:schemeClr val="bg1"/>
                </a:solidFill>
              </a:rPr>
              <a:t>aterials used to support the power line at its attachment points and reduce sway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758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</a:t>
            </a:r>
            <a:r>
              <a:rPr lang="en-US" sz="4400" dirty="0" smtClean="0">
                <a:solidFill>
                  <a:schemeClr val="bg1"/>
                </a:solidFill>
              </a:rPr>
              <a:t>are insulators?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6781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 </a:t>
            </a:r>
            <a:r>
              <a:rPr lang="en-US" sz="4400" dirty="0" smtClean="0">
                <a:solidFill>
                  <a:schemeClr val="bg1"/>
                </a:solidFill>
              </a:rPr>
              <a:t>piece of equipment designed to protect components in an electric distribution system in the event of a system failure. (Can be re-set.)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 pt</a:t>
            </a:r>
            <a:endParaRPr lang="en-US" dirty="0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 pt</a:t>
            </a:r>
            <a:endParaRPr lang="en-US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 pt</a:t>
            </a:r>
            <a:endParaRPr lang="en-US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5pt</a:t>
            </a:r>
            <a:endParaRPr lang="en-US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 pt</a:t>
            </a:r>
            <a:endParaRPr lang="en-US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 pt</a:t>
            </a:r>
            <a:endParaRPr lang="en-US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 pt</a:t>
            </a:r>
            <a:endParaRPr lang="en-US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 pt</a:t>
            </a:r>
            <a:endParaRPr lang="en-US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 pt</a:t>
            </a:r>
            <a:endParaRPr lang="en-US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 pt</a:t>
            </a:r>
            <a:endParaRPr lang="en-US" dirty="0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2pt</a:t>
            </a:r>
            <a:endParaRPr lang="en-US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 pt</a:t>
            </a:r>
            <a:endParaRPr lang="en-US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4pt</a:t>
            </a:r>
            <a:endParaRPr lang="en-US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 pt</a:t>
            </a:r>
            <a:endParaRPr lang="en-US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1pt</a:t>
            </a:r>
            <a:endParaRPr lang="en-US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2pt</a:t>
            </a:r>
            <a:endParaRPr lang="en-US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 pt</a:t>
            </a:r>
            <a:endParaRPr lang="en-US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 pt</a:t>
            </a:r>
            <a:endParaRPr lang="en-US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 pt</a:t>
            </a:r>
            <a:endParaRPr lang="en-US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 pt</a:t>
            </a:r>
            <a:endParaRPr lang="en-US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 pt</a:t>
            </a:r>
            <a:endParaRPr lang="en-US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 pt</a:t>
            </a:r>
            <a:endParaRPr lang="en-US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4pt</a:t>
            </a:r>
            <a:endParaRPr lang="en-US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 pt</a:t>
            </a:r>
            <a:endParaRPr lang="en-US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1pt</a:t>
            </a:r>
            <a:endParaRPr lang="en-US" dirty="0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</a:rPr>
              <a:t>It’s Electric</a:t>
            </a:r>
            <a:endParaRPr lang="en-U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Safety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(and Reliability)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First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First Steps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</a:rPr>
              <a:t>On </a:t>
            </a:r>
            <a:r>
              <a:rPr lang="en-US" dirty="0" smtClean="0">
                <a:solidFill>
                  <a:schemeClr val="bg1"/>
                </a:solidFill>
              </a:rPr>
              <a:t>Its Way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</a:rPr>
              <a:t>Around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House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963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</a:t>
            </a:r>
            <a:r>
              <a:rPr lang="en-US" sz="4400" dirty="0" smtClean="0">
                <a:solidFill>
                  <a:schemeClr val="bg1"/>
                </a:solidFill>
              </a:rPr>
              <a:t>a distribution circuit breaker?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065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1219200"/>
            <a:ext cx="678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Adjusts voltage levels in distribution circuits to maintain a constant voltage level in the system.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168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</a:t>
            </a:r>
            <a:r>
              <a:rPr lang="en-US" sz="4400" dirty="0" smtClean="0">
                <a:solidFill>
                  <a:schemeClr val="bg1"/>
                </a:solidFill>
              </a:rPr>
              <a:t>a distribution circuit regulator?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6781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Located along both the transmission and distribution system routes and contains transformers to step down power and re-route it.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73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are </a:t>
            </a:r>
            <a:r>
              <a:rPr lang="en-US" sz="4400" dirty="0" smtClean="0">
                <a:solidFill>
                  <a:schemeClr val="bg1"/>
                </a:solidFill>
              </a:rPr>
              <a:t>substations?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475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1219200"/>
            <a:ext cx="6781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 structure within the substation yard that houses electric power distribution monitoring and control equipment.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577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</a:t>
            </a:r>
            <a:r>
              <a:rPr lang="en-US" sz="4400" dirty="0" smtClean="0">
                <a:solidFill>
                  <a:schemeClr val="bg1"/>
                </a:solidFill>
              </a:rPr>
              <a:t>the control house?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6781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 piece of equipment in which the primary winding has more turns than the secondar</a:t>
            </a:r>
            <a:r>
              <a:rPr lang="en-US" sz="4400" dirty="0" smtClean="0">
                <a:solidFill>
                  <a:schemeClr val="bg1"/>
                </a:solidFill>
              </a:rPr>
              <a:t>y winding. Used to change voltages.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782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a </a:t>
            </a:r>
            <a:r>
              <a:rPr lang="en-US" sz="4400" dirty="0" smtClean="0">
                <a:solidFill>
                  <a:schemeClr val="bg1"/>
                </a:solidFill>
              </a:rPr>
              <a:t>step down transformer?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885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1219200"/>
            <a:ext cx="6781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Connects the electrical power output of a distribution substation with the input terminal of a primary circuit.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1219200"/>
            <a:ext cx="678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Unit of energy use over time used to bill electric customers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987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</a:t>
            </a:r>
            <a:r>
              <a:rPr lang="en-US" sz="4400" dirty="0" smtClean="0">
                <a:solidFill>
                  <a:schemeClr val="bg1"/>
                </a:solidFill>
              </a:rPr>
              <a:t>is a distribution feeder circuit?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678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Structure found at distribution substations that contains switches to route power out of the substation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192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</a:t>
            </a:r>
            <a:r>
              <a:rPr lang="en-US" sz="4400" dirty="0" smtClean="0">
                <a:solidFill>
                  <a:schemeClr val="bg1"/>
                </a:solidFill>
              </a:rPr>
              <a:t>a distribution bus?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192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Interconnected lines that move electric power to its end user—the customer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192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</a:t>
            </a:r>
            <a:r>
              <a:rPr lang="en-US" sz="4400" dirty="0" smtClean="0">
                <a:solidFill>
                  <a:schemeClr val="bg1"/>
                </a:solidFill>
              </a:rPr>
              <a:t>the electric power distribution system?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294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1219200"/>
            <a:ext cx="678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Power lines are called this-- probably because electricity flows along the path of least resistance.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397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</a:t>
            </a:r>
            <a:r>
              <a:rPr lang="en-US" sz="4400" dirty="0" smtClean="0">
                <a:solidFill>
                  <a:schemeClr val="bg1"/>
                </a:solidFill>
              </a:rPr>
              <a:t>are conductors?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678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Consists of a system of distribution line that are connected to only a single power source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601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</a:t>
            </a:r>
            <a:r>
              <a:rPr lang="en-US" sz="4400" dirty="0" smtClean="0">
                <a:solidFill>
                  <a:schemeClr val="bg1"/>
                </a:solidFill>
              </a:rPr>
              <a:t>are radial distribution networks?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704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1219200"/>
            <a:ext cx="678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Circuit carrying power from a substation to a local distribution service area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6" name="Rectangle 4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2192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</a:t>
            </a:r>
            <a:r>
              <a:rPr lang="en-US" sz="4400" dirty="0" smtClean="0">
                <a:solidFill>
                  <a:schemeClr val="bg1"/>
                </a:solidFill>
              </a:rPr>
              <a:t>a kilowatt hour (</a:t>
            </a:r>
            <a:r>
              <a:rPr lang="en-US" sz="4400" dirty="0" err="1" smtClean="0">
                <a:solidFill>
                  <a:schemeClr val="bg1"/>
                </a:solidFill>
              </a:rPr>
              <a:t>kWv</a:t>
            </a:r>
            <a:r>
              <a:rPr lang="en-US" sz="4400" dirty="0" smtClean="0">
                <a:solidFill>
                  <a:schemeClr val="bg1"/>
                </a:solidFill>
              </a:rPr>
              <a:t>)?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806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</a:t>
            </a:r>
            <a:r>
              <a:rPr lang="en-US" sz="4400" dirty="0" smtClean="0">
                <a:solidFill>
                  <a:schemeClr val="bg1"/>
                </a:solidFill>
              </a:rPr>
              <a:t>a primary circuit?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Can be found in either a web or a loop configuration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011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</a:t>
            </a:r>
            <a:r>
              <a:rPr lang="en-US" sz="4400" dirty="0" smtClean="0">
                <a:solidFill>
                  <a:schemeClr val="bg1"/>
                </a:solidFill>
              </a:rPr>
              <a:t>an interconnected distribution network?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113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12192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Device that measures the amount of power consumed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216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</a:t>
            </a:r>
            <a:r>
              <a:rPr lang="en-US" sz="4400" dirty="0" smtClean="0">
                <a:solidFill>
                  <a:schemeClr val="bg1"/>
                </a:solidFill>
              </a:rPr>
              <a:t>an electric meter?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447800" y="3078163"/>
            <a:ext cx="6248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678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Conversion of high voltage electricity to lower voltages by transformers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421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</a:t>
            </a:r>
            <a:r>
              <a:rPr lang="en-US" sz="4400" dirty="0" smtClean="0">
                <a:solidFill>
                  <a:schemeClr val="bg1"/>
                </a:solidFill>
              </a:rPr>
              <a:t>stepped down?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523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914400"/>
            <a:ext cx="678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Wires connecting a distribution transformer to a customer’s house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625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a </a:t>
            </a:r>
            <a:r>
              <a:rPr lang="en-US" sz="4400" dirty="0" smtClean="0">
                <a:solidFill>
                  <a:schemeClr val="bg1"/>
                </a:solidFill>
              </a:rPr>
              <a:t>service drop?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728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12192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Using devices that can read electric meter data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Electric current that reverses direction at regular intervals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830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</a:t>
            </a:r>
            <a:r>
              <a:rPr lang="en-US" sz="4400" dirty="0" smtClean="0">
                <a:solidFill>
                  <a:schemeClr val="bg1"/>
                </a:solidFill>
              </a:rPr>
              <a:t>automatic meter reading (AMR)</a:t>
            </a:r>
            <a:r>
              <a:rPr lang="en-US" sz="4400" dirty="0" smtClean="0">
                <a:solidFill>
                  <a:schemeClr val="bg1"/>
                </a:solidFill>
              </a:rPr>
              <a:t>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933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1219200"/>
            <a:ext cx="678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Wireless automatic transmission of data, usually for remote monitoring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035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is </a:t>
            </a:r>
            <a:r>
              <a:rPr lang="en-US" sz="4400" dirty="0" smtClean="0">
                <a:solidFill>
                  <a:schemeClr val="bg1"/>
                </a:solidFill>
              </a:rPr>
              <a:t>telemetry</a:t>
            </a:r>
            <a:r>
              <a:rPr lang="en-US" sz="4400" dirty="0" smtClean="0">
                <a:solidFill>
                  <a:schemeClr val="bg1"/>
                </a:solidFill>
              </a:rPr>
              <a:t>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529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2192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</a:t>
            </a:r>
            <a:r>
              <a:rPr lang="en-US" sz="4400" dirty="0" smtClean="0">
                <a:solidFill>
                  <a:schemeClr val="bg1"/>
                </a:solidFill>
              </a:rPr>
              <a:t>is an alternating current (AC)?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The amount of power required by consumers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734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</a:t>
            </a:r>
            <a:r>
              <a:rPr lang="en-US" sz="4400" dirty="0" smtClean="0">
                <a:solidFill>
                  <a:schemeClr val="bg1"/>
                </a:solidFill>
              </a:rPr>
              <a:t>is the load?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837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1219200"/>
            <a:ext cx="678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Measure of electric energy that electrons can release or acquire when they move between conductors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561</Words>
  <Application>Microsoft Office PowerPoint</Application>
  <PresentationFormat>On-screen Show (4:3)</PresentationFormat>
  <Paragraphs>90</Paragraphs>
  <Slides>52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Module 5, Unit A Vocabulary Review Game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</vt:vector>
  </TitlesOfParts>
  <Company>Hardin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Eleanor M. Savko</dc:creator>
  <cp:lastModifiedBy>anderson</cp:lastModifiedBy>
  <cp:revision>54</cp:revision>
  <dcterms:created xsi:type="dcterms:W3CDTF">1998-08-19T17:45:48Z</dcterms:created>
  <dcterms:modified xsi:type="dcterms:W3CDTF">2011-05-06T17:26:37Z</dcterms:modified>
</cp:coreProperties>
</file>